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66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xamp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water.noaa.gov/nwps/v1/gaug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water.noaa.gov/nwps/v1/doc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DFF1D-76C9-F4C2-B595-011B5630E4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/>
              <a:t>Navigating Flood Risks: Putting River Gauge Data from the National Water Prediction Service to 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0AE0D-7D09-6058-93D9-4D6C3E7EB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410095"/>
          </a:xfrm>
        </p:spPr>
        <p:txBody>
          <a:bodyPr/>
          <a:lstStyle/>
          <a:p>
            <a:r>
              <a:rPr lang="en-US"/>
              <a:t>Juvare User Conference – Orlando 2025</a:t>
            </a:r>
          </a:p>
          <a:p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9B56949-4C32-4AB8-BFF5-D91711BE63FF}"/>
              </a:ext>
            </a:extLst>
          </p:cNvPr>
          <p:cNvSpPr txBox="1">
            <a:spLocks/>
          </p:cNvSpPr>
          <p:nvPr/>
        </p:nvSpPr>
        <p:spPr>
          <a:xfrm>
            <a:off x="1670746" y="4917447"/>
            <a:ext cx="8673427" cy="410095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/>
              <a:t>Ciprian Sufitchi – Fortechnics LLC, NCR WebEOC Support</a:t>
            </a:r>
          </a:p>
          <a:p>
            <a:pPr algn="l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06783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EA07C-FBB2-BEE6-BF4B-C4F60898D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47ACD-7EBB-4027-0F72-F58DA825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River Gauges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2E1F3-BDEB-C8DD-8197-BB06CEE81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455" y="1342201"/>
            <a:ext cx="6281873" cy="3903568"/>
          </a:xfrm>
        </p:spPr>
        <p:txBody>
          <a:bodyPr anchor="t">
            <a:normAutofit/>
          </a:bodyPr>
          <a:lstStyle/>
          <a:p>
            <a:r>
              <a:rPr lang="en-US" sz="2000"/>
              <a:t>But wait, National Water Prediction Service API has CORS header enabled!</a:t>
            </a:r>
          </a:p>
          <a:p>
            <a:r>
              <a:rPr lang="en-US" sz="2000"/>
              <a:t>No intermediary AWS server is required in this case</a:t>
            </a:r>
          </a:p>
          <a:p>
            <a:r>
              <a:rPr lang="en-US" sz="2000"/>
              <a:t>Javascript code is able to retrieve directly JSON from API</a:t>
            </a:r>
          </a:p>
          <a:p>
            <a:r>
              <a:rPr lang="en-US" sz="2000"/>
              <a:t>Two calls should be performed for each sensor </a:t>
            </a:r>
          </a:p>
          <a:p>
            <a:pPr lvl="1"/>
            <a:r>
              <a:rPr lang="en-US" sz="1800"/>
              <a:t>Current status</a:t>
            </a:r>
          </a:p>
          <a:p>
            <a:pPr lvl="1"/>
            <a:r>
              <a:rPr lang="en-US" sz="1800"/>
              <a:t>Previous status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209858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61C10-FC84-E451-5E74-CF14F80D0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1BFA-45C1-4FB5-50A7-E3DBC66B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River Gauges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A8AAB-C311-3846-8782-1BFEDE8A1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/>
              <a:t>Code sample (“List JS” view):</a:t>
            </a:r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CEF848-60AD-E29D-0469-76A06E73DF96}"/>
              </a:ext>
            </a:extLst>
          </p:cNvPr>
          <p:cNvSpPr txBox="1"/>
          <p:nvPr/>
        </p:nvSpPr>
        <p:spPr>
          <a:xfrm>
            <a:off x="4993318" y="2349925"/>
            <a:ext cx="6711001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25"/>
              </a:lnSpc>
            </a:pPr>
            <a:r>
              <a:rPr lang="en-US" sz="1400"/>
              <a:t>$.each($('.gids'), function (index, val) {</a:t>
            </a:r>
          </a:p>
          <a:p>
            <a:pPr>
              <a:lnSpc>
                <a:spcPts val="1425"/>
              </a:lnSpc>
            </a:pPr>
            <a:r>
              <a:rPr lang="en-US" sz="1400"/>
              <a:t>	var gid = val.innerText;</a:t>
            </a:r>
          </a:p>
          <a:p>
            <a:pPr>
              <a:lnSpc>
                <a:spcPts val="1425"/>
              </a:lnSpc>
            </a:pPr>
            <a:r>
              <a:rPr lang="en-US" sz="1400"/>
              <a:t>	var aa =[gid];</a:t>
            </a:r>
          </a:p>
          <a:p>
            <a:pPr>
              <a:lnSpc>
                <a:spcPts val="1425"/>
              </a:lnSpc>
            </a:pPr>
            <a:r>
              <a:rPr lang="en-US" sz="1400"/>
              <a:t>	fetch('https://api.water.noaa.gov/nwps/v1/gauges/'+gid)  </a:t>
            </a:r>
          </a:p>
          <a:p>
            <a:pPr>
              <a:lnSpc>
                <a:spcPts val="1425"/>
              </a:lnSpc>
            </a:pPr>
            <a:r>
              <a:rPr lang="en-US" sz="1400"/>
              <a:t>                    .then(response =&amp;gt; response.json())</a:t>
            </a:r>
          </a:p>
          <a:p>
            <a:pPr>
              <a:lnSpc>
                <a:spcPts val="1425"/>
              </a:lnSpc>
            </a:pPr>
            <a:r>
              <a:rPr lang="en-US" sz="1400"/>
              <a:t>                    .then(function(data) {</a:t>
            </a:r>
          </a:p>
          <a:p>
            <a:pPr>
              <a:lnSpc>
                <a:spcPts val="1425"/>
              </a:lnSpc>
            </a:pPr>
            <a:r>
              <a:rPr lang="en-US" sz="1400"/>
              <a:t>			console.log(data);</a:t>
            </a:r>
          </a:p>
          <a:p>
            <a:pPr>
              <a:lnSpc>
                <a:spcPts val="1425"/>
              </a:lnSpc>
            </a:pPr>
            <a:r>
              <a:rPr lang="en-US" sz="1400"/>
              <a:t>			var currentLevel = data.status.observed.primary;</a:t>
            </a:r>
          </a:p>
          <a:p>
            <a:pPr>
              <a:lnSpc>
                <a:spcPts val="1425"/>
              </a:lnSpc>
            </a:pPr>
            <a:r>
              <a:rPr lang="en-US" sz="1400"/>
              <a:t>			var floodLevel = data.flood.categories.minor.stage;  </a:t>
            </a:r>
          </a:p>
          <a:p>
            <a:pPr>
              <a:lnSpc>
                <a:spcPts val="1425"/>
              </a:lnSpc>
            </a:pPr>
            <a:r>
              <a:rPr lang="en-US" sz="1400"/>
              <a:t>			var actionLevel = data.flood.categories.action.stage;</a:t>
            </a:r>
          </a:p>
          <a:p>
            <a:pPr>
              <a:lnSpc>
                <a:spcPts val="1425"/>
              </a:lnSpc>
            </a:pPr>
            <a:r>
              <a:rPr lang="en-US" sz="1400"/>
              <a:t>			var moderateLevel = data.flood.categories.moderate.stage;</a:t>
            </a:r>
          </a:p>
          <a:p>
            <a:pPr>
              <a:lnSpc>
                <a:spcPts val="1425"/>
              </a:lnSpc>
            </a:pPr>
            <a:r>
              <a:rPr lang="en-US" sz="1400"/>
              <a:t>			/* more implementation */</a:t>
            </a:r>
          </a:p>
          <a:p>
            <a:pPr>
              <a:lnSpc>
                <a:spcPts val="1425"/>
              </a:lnSpc>
            </a:pPr>
            <a:r>
              <a:rPr lang="en-US" sz="1400"/>
              <a:t>		});</a:t>
            </a:r>
          </a:p>
          <a:p>
            <a:pPr>
              <a:lnSpc>
                <a:spcPts val="1425"/>
              </a:lnSpc>
            </a:pPr>
            <a:r>
              <a:rPr lang="en-US" sz="140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828234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7599B-5DD9-CA54-29DD-592E0D5E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54330-BD4B-0E5E-E63F-D1F4DF5A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“simple webhook” approach allows access to any external API</a:t>
            </a:r>
          </a:p>
          <a:p>
            <a:r>
              <a:rPr lang="en-US"/>
              <a:t>National Water Prediction Service API can be accessed directly from the board (optional)</a:t>
            </a:r>
          </a:p>
          <a:p>
            <a:r>
              <a:rPr lang="en-US"/>
              <a:t>A Design Studio board “River Gauges (Orlando)” is available at this URL: https://www.ncrwebeoc.com/downloads/boards/River-Gauges-Orlando.zip</a:t>
            </a:r>
          </a:p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041219-8726-9BAD-4E8B-4526C3FA8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820" y="4437948"/>
            <a:ext cx="1788695" cy="176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76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8034-2731-5F77-EEC0-C977134F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Board Demo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E5F3D2-D61A-6F77-8F78-786521B7D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519" y="1328285"/>
            <a:ext cx="6644850" cy="36315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754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EBA2-6A95-A222-628D-7C718C6B6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17838-6C9E-19FC-6C6C-D243FA535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8176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ABFE4-6941-0A3E-5495-577BDC485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API Access from WebEOC Boards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08B25A3-CE32-44A7-BC3B-396D23822DA4}"/>
              </a:ext>
            </a:extLst>
          </p:cNvPr>
          <p:cNvSpPr txBox="1">
            <a:spLocks/>
          </p:cNvSpPr>
          <p:nvPr/>
        </p:nvSpPr>
        <p:spPr>
          <a:xfrm>
            <a:off x="5156249" y="972674"/>
            <a:ext cx="6281873" cy="1799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Same-origin policy (SOP)</a:t>
            </a:r>
          </a:p>
          <a:p>
            <a:r>
              <a:rPr lang="en-US" sz="1600"/>
              <a:t>Cross-Origin Resource Sharing (CORS)</a:t>
            </a:r>
          </a:p>
          <a:p>
            <a:r>
              <a:rPr lang="en-US" sz="1600"/>
              <a:t>Most APIs do have CORS enabled</a:t>
            </a:r>
          </a:p>
          <a:p>
            <a:endParaRPr lang="en-US" sz="1400"/>
          </a:p>
          <a:p>
            <a:pPr marL="0" indent="0">
              <a:buNone/>
            </a:pPr>
            <a:r>
              <a:rPr lang="en-US" sz="1400"/>
              <a:t> 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7DFBD82-ABC1-6F11-A41C-34C34CC2B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6249" y="4792858"/>
            <a:ext cx="6281873" cy="2065142"/>
          </a:xfrm>
        </p:spPr>
        <p:txBody>
          <a:bodyPr/>
          <a:lstStyle/>
          <a:p>
            <a:r>
              <a:rPr lang="en-US"/>
              <a:t>API Server must send CORS header</a:t>
            </a:r>
          </a:p>
          <a:p>
            <a:r>
              <a:rPr lang="en-US"/>
              <a:t>Access-Control-Allow-Origin: </a:t>
            </a:r>
            <a:r>
              <a:rPr lang="en-US">
                <a:hlinkClick r:id="rId2"/>
              </a:rPr>
              <a:t>http://example.com</a:t>
            </a:r>
            <a:endParaRPr lang="en-US"/>
          </a:p>
          <a:p>
            <a:r>
              <a:rPr lang="en-US"/>
              <a:t>Access-Control-Allow-Origin: *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F5B36E4-B1FC-6448-6EF7-D643FD83E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6456" y="2213560"/>
            <a:ext cx="4905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4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317C-6B33-B051-D379-4EF57C0D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 Simple Webhook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9AD9-690D-C78F-CC16-FFC0083F5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217" y="1130444"/>
            <a:ext cx="6838152" cy="5248622"/>
          </a:xfrm>
        </p:spPr>
        <p:txBody>
          <a:bodyPr anchor="t"/>
          <a:lstStyle/>
          <a:p>
            <a:r>
              <a:rPr lang="en-US"/>
              <a:t>Concept: use a server to submit requests to API</a:t>
            </a:r>
          </a:p>
          <a:p>
            <a:r>
              <a:rPr lang="en-US"/>
              <a:t>Server is under our control</a:t>
            </a:r>
          </a:p>
          <a:p>
            <a:r>
              <a:rPr lang="en-US"/>
              <a:t>CORS header could be customized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E4BD54-240E-C6FB-1A8E-E21FFA30B21B}"/>
              </a:ext>
            </a:extLst>
          </p:cNvPr>
          <p:cNvSpPr/>
          <p:nvPr/>
        </p:nvSpPr>
        <p:spPr>
          <a:xfrm>
            <a:off x="4648412" y="3078856"/>
            <a:ext cx="1453415" cy="15001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/>
              <a:t>WebEOC view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DF1E7F-EAC1-3407-6AF9-ECDD7BB38C24}"/>
              </a:ext>
            </a:extLst>
          </p:cNvPr>
          <p:cNvSpPr/>
          <p:nvPr/>
        </p:nvSpPr>
        <p:spPr>
          <a:xfrm>
            <a:off x="7024838" y="3071820"/>
            <a:ext cx="1453415" cy="15001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AWS server</a:t>
            </a:r>
          </a:p>
          <a:p>
            <a:pPr algn="ctr"/>
            <a:r>
              <a:rPr lang="en-US" sz="1200"/>
              <a:t>(processing request and response)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C62E3E-1300-B385-53A2-6A5106B29889}"/>
              </a:ext>
            </a:extLst>
          </p:cNvPr>
          <p:cNvSpPr/>
          <p:nvPr/>
        </p:nvSpPr>
        <p:spPr>
          <a:xfrm>
            <a:off x="9419925" y="3071820"/>
            <a:ext cx="1453415" cy="15001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National Water Prediction Service API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2F05A12-5C17-8E69-B21A-3BE83C4E3746}"/>
              </a:ext>
            </a:extLst>
          </p:cNvPr>
          <p:cNvCxnSpPr>
            <a:cxnSpLocks/>
          </p:cNvCxnSpPr>
          <p:nvPr/>
        </p:nvCxnSpPr>
        <p:spPr>
          <a:xfrm>
            <a:off x="6086375" y="3436219"/>
            <a:ext cx="938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48BC2C-51B6-84E8-A9E1-C7D0E7CB6A62}"/>
              </a:ext>
            </a:extLst>
          </p:cNvPr>
          <p:cNvCxnSpPr/>
          <p:nvPr/>
        </p:nvCxnSpPr>
        <p:spPr>
          <a:xfrm>
            <a:off x="8478253" y="3436219"/>
            <a:ext cx="9416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52575E-A8B5-7F79-33E9-BED2E3CAFBCE}"/>
              </a:ext>
            </a:extLst>
          </p:cNvPr>
          <p:cNvCxnSpPr/>
          <p:nvPr/>
        </p:nvCxnSpPr>
        <p:spPr>
          <a:xfrm flipH="1">
            <a:off x="8478253" y="4150895"/>
            <a:ext cx="9416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3337FA3-6723-5F15-FBD2-CCE431D16002}"/>
              </a:ext>
            </a:extLst>
          </p:cNvPr>
          <p:cNvCxnSpPr>
            <a:cxnSpLocks/>
          </p:cNvCxnSpPr>
          <p:nvPr/>
        </p:nvCxnSpPr>
        <p:spPr>
          <a:xfrm flipH="1" flipV="1">
            <a:off x="6086375" y="4149392"/>
            <a:ext cx="938463" cy="1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6FDBBB2-9777-B4B4-2075-3E27603B546C}"/>
              </a:ext>
            </a:extLst>
          </p:cNvPr>
          <p:cNvSpPr txBox="1"/>
          <p:nvPr/>
        </p:nvSpPr>
        <p:spPr>
          <a:xfrm>
            <a:off x="5537529" y="4798558"/>
            <a:ext cx="22140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i="1"/>
              <a:t>Access-Control-Allow-Origin: 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2AB3C1-A678-4178-A831-80C67D67E820}"/>
              </a:ext>
            </a:extLst>
          </p:cNvPr>
          <p:cNvSpPr txBox="1"/>
          <p:nvPr/>
        </p:nvSpPr>
        <p:spPr>
          <a:xfrm>
            <a:off x="6132344" y="3182303"/>
            <a:ext cx="106705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/>
              <a:t>Request (JS)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163334-BADD-2010-88A3-C7ECAB160C85}"/>
              </a:ext>
            </a:extLst>
          </p:cNvPr>
          <p:cNvSpPr txBox="1"/>
          <p:nvPr/>
        </p:nvSpPr>
        <p:spPr>
          <a:xfrm>
            <a:off x="8411418" y="3123610"/>
            <a:ext cx="110437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/>
              <a:t>Request (PHP)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91CB69-9764-B6BB-4FEB-FB30939A61A4}"/>
              </a:ext>
            </a:extLst>
          </p:cNvPr>
          <p:cNvSpPr txBox="1"/>
          <p:nvPr/>
        </p:nvSpPr>
        <p:spPr>
          <a:xfrm>
            <a:off x="8483941" y="4172483"/>
            <a:ext cx="95932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/>
              <a:t>Response (JSON)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6715AA-994E-6CAD-1E69-7AC5E3480087}"/>
              </a:ext>
            </a:extLst>
          </p:cNvPr>
          <p:cNvSpPr txBox="1"/>
          <p:nvPr/>
        </p:nvSpPr>
        <p:spPr>
          <a:xfrm>
            <a:off x="6061914" y="4162984"/>
            <a:ext cx="106705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/>
              <a:t>Response (JS)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D2B4DB-B3BE-B33B-DAC9-278F8F62005D}"/>
              </a:ext>
            </a:extLst>
          </p:cNvPr>
          <p:cNvCxnSpPr/>
          <p:nvPr/>
        </p:nvCxnSpPr>
        <p:spPr>
          <a:xfrm>
            <a:off x="6565231" y="4472684"/>
            <a:ext cx="0" cy="3258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54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93E941-B1BE-F138-5B55-58E0228EE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BBD82-B386-66B1-C532-8098ED2C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 Simple Webhook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72E1-2F48-0B05-708F-053F93AC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2169" y="803186"/>
            <a:ext cx="6838152" cy="5248622"/>
          </a:xfrm>
        </p:spPr>
        <p:txBody>
          <a:bodyPr anchor="t"/>
          <a:lstStyle/>
          <a:p>
            <a:r>
              <a:rPr lang="en-US"/>
              <a:t>JS code as global board resource</a:t>
            </a:r>
          </a:p>
          <a:p>
            <a:r>
              <a:rPr lang="en-US"/>
              <a:t>webhook.js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5E0C8-7A5B-56DD-27A2-F80F6B6CE45B}"/>
              </a:ext>
            </a:extLst>
          </p:cNvPr>
          <p:cNvSpPr txBox="1"/>
          <p:nvPr/>
        </p:nvSpPr>
        <p:spPr>
          <a:xfrm>
            <a:off x="4729316" y="2005975"/>
            <a:ext cx="667100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var webhook = {</a:t>
            </a:r>
          </a:p>
          <a:p>
            <a:r>
              <a:rPr lang="en-US" sz="1600"/>
              <a:t>    getData: function(id, param) {</a:t>
            </a:r>
          </a:p>
          <a:p>
            <a:r>
              <a:rPr lang="en-US" sz="1600"/>
              <a:t>       return $.ajax({</a:t>
            </a:r>
          </a:p>
          <a:p>
            <a:r>
              <a:rPr lang="en-US" sz="1600"/>
              <a:t>           type: "POST",</a:t>
            </a:r>
          </a:p>
          <a:p>
            <a:r>
              <a:rPr lang="en-US" sz="1600"/>
              <a:t>           data: {id:id, param:param},</a:t>
            </a:r>
          </a:p>
          <a:p>
            <a:r>
              <a:rPr lang="en-US" sz="1600"/>
              <a:t>           async: true,</a:t>
            </a:r>
          </a:p>
          <a:p>
            <a:r>
              <a:rPr lang="en-US" sz="1600"/>
              <a:t>           url: "https://aws.eoccloud.com/webhook/webhook.php",</a:t>
            </a:r>
          </a:p>
          <a:p>
            <a:r>
              <a:rPr lang="en-US" sz="1600"/>
              <a:t>           success: function(data) {</a:t>
            </a:r>
          </a:p>
          <a:p>
            <a:r>
              <a:rPr lang="en-US" sz="1600"/>
              <a:t>		 //console.log(data);</a:t>
            </a:r>
          </a:p>
          <a:p>
            <a:r>
              <a:rPr lang="en-US" sz="1600"/>
              <a:t>           },</a:t>
            </a:r>
          </a:p>
          <a:p>
            <a:r>
              <a:rPr lang="en-US" sz="1600"/>
              <a:t>           error: function() {</a:t>
            </a:r>
          </a:p>
          <a:p>
            <a:r>
              <a:rPr lang="en-US" sz="1600"/>
              <a:t>             console.log('Error occured');</a:t>
            </a:r>
          </a:p>
          <a:p>
            <a:r>
              <a:rPr lang="en-US" sz="1600"/>
              <a:t>          }          </a:t>
            </a:r>
          </a:p>
          <a:p>
            <a:r>
              <a:rPr lang="en-US" sz="1600"/>
              <a:t>        }).done(function(d) {</a:t>
            </a:r>
          </a:p>
          <a:p>
            <a:r>
              <a:rPr lang="en-US" sz="1600"/>
              <a:t>      });</a:t>
            </a:r>
          </a:p>
          <a:p>
            <a:r>
              <a:rPr lang="en-US" sz="1600"/>
              <a:t>    }</a:t>
            </a:r>
          </a:p>
          <a:p>
            <a:r>
              <a:rPr lang="en-US" sz="16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321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317C-6B33-B051-D379-4EF57C0D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Webhook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9AD9-690D-C78F-CC16-FFC0083F5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2169" y="803186"/>
            <a:ext cx="6838152" cy="5248622"/>
          </a:xfrm>
        </p:spPr>
        <p:txBody>
          <a:bodyPr anchor="t">
            <a:normAutofit/>
          </a:bodyPr>
          <a:lstStyle/>
          <a:p>
            <a:r>
              <a:rPr lang="en-US"/>
              <a:t>Display View (List)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18A81A-B09A-0495-8EC7-07FB9D4B17F3}"/>
              </a:ext>
            </a:extLst>
          </p:cNvPr>
          <p:cNvSpPr txBox="1"/>
          <p:nvPr/>
        </p:nvSpPr>
        <p:spPr>
          <a:xfrm>
            <a:off x="4729316" y="2005975"/>
            <a:ext cx="66710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Example to get River Gauge “lrgv2 “ data from National Water Prediction Service API :</a:t>
            </a:r>
          </a:p>
          <a:p>
            <a:endParaRPr lang="en-US" sz="1600"/>
          </a:p>
          <a:p>
            <a:r>
              <a:rPr lang="en-US" sz="1600"/>
              <a:t>var arr = [“lrgv2”];</a:t>
            </a:r>
          </a:p>
          <a:p>
            <a:r>
              <a:rPr lang="en-US" sz="1600"/>
              <a:t>var id = 99;</a:t>
            </a:r>
          </a:p>
          <a:p>
            <a:endParaRPr lang="en-US" sz="1600"/>
          </a:p>
          <a:p>
            <a:r>
              <a:rPr lang="en-US" sz="1600"/>
              <a:t>$.when(webhook.getData(id, arr)).done(function(data) {</a:t>
            </a:r>
          </a:p>
          <a:p>
            <a:r>
              <a:rPr lang="en-US" sz="1600"/>
              <a:t>	console.log(data);</a:t>
            </a:r>
          </a:p>
          <a:p>
            <a:r>
              <a:rPr lang="en-US" sz="1600"/>
              <a:t>	/*</a:t>
            </a:r>
          </a:p>
          <a:p>
            <a:r>
              <a:rPr lang="en-US" sz="1600"/>
              <a:t>		Do something with data</a:t>
            </a:r>
          </a:p>
          <a:p>
            <a:r>
              <a:rPr lang="en-US" sz="1600"/>
              <a:t>	*/</a:t>
            </a:r>
          </a:p>
          <a:p>
            <a:r>
              <a:rPr lang="en-US" sz="1600"/>
              <a:t>});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AEB508-1A02-E52A-0774-4447C32FA25F}"/>
              </a:ext>
            </a:extLst>
          </p:cNvPr>
          <p:cNvSpPr txBox="1"/>
          <p:nvPr/>
        </p:nvSpPr>
        <p:spPr>
          <a:xfrm>
            <a:off x="4542504" y="1396181"/>
            <a:ext cx="683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&lt;script type="text/javascript" boardresource="webhook.js"&gt;&lt;/script&gt;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303700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317C-6B33-B051-D379-4EF57C0D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Webhook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9AD9-690D-C78F-CC16-FFC0083F5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2169" y="803186"/>
            <a:ext cx="6838152" cy="5248622"/>
          </a:xfrm>
        </p:spPr>
        <p:txBody>
          <a:bodyPr anchor="t">
            <a:normAutofit/>
          </a:bodyPr>
          <a:lstStyle/>
          <a:p>
            <a:r>
              <a:rPr lang="en-US"/>
              <a:t>AWS web server code (webhook.php)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18A81A-B09A-0495-8EC7-07FB9D4B17F3}"/>
              </a:ext>
            </a:extLst>
          </p:cNvPr>
          <p:cNvSpPr txBox="1"/>
          <p:nvPr/>
        </p:nvSpPr>
        <p:spPr>
          <a:xfrm>
            <a:off x="4645742" y="1240230"/>
            <a:ext cx="66710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&lt;?php</a:t>
            </a:r>
          </a:p>
          <a:p>
            <a:r>
              <a:rPr lang="en-US" sz="1600"/>
              <a:t>header("Access-Control-Allow-Origin: *");</a:t>
            </a:r>
          </a:p>
          <a:p>
            <a:r>
              <a:rPr lang="en-US" sz="1600"/>
              <a:t>switch ($_REQUEST["id"]) {</a:t>
            </a:r>
          </a:p>
          <a:p>
            <a:r>
              <a:rPr lang="en-US" sz="1600"/>
              <a:t>  case 1:</a:t>
            </a:r>
          </a:p>
          <a:p>
            <a:r>
              <a:rPr lang="en-US" sz="1600"/>
              <a:t>    /* other implementation */</a:t>
            </a:r>
          </a:p>
          <a:p>
            <a:r>
              <a:rPr lang="en-US" sz="1600"/>
              <a:t>  break;</a:t>
            </a:r>
          </a:p>
          <a:p>
            <a:r>
              <a:rPr lang="en-US" sz="1600"/>
              <a:t>  case 99:</a:t>
            </a:r>
          </a:p>
          <a:p>
            <a:r>
              <a:rPr lang="en-US" sz="1600"/>
              <a:t>    // National Water Prediction Service API</a:t>
            </a:r>
          </a:p>
          <a:p>
            <a:r>
              <a:rPr lang="en-US" sz="1600"/>
              <a:t>         $base_url = </a:t>
            </a:r>
            <a:r>
              <a:rPr lang="en-US" sz="1600">
                <a:hlinkClick r:id="rId2"/>
              </a:rPr>
              <a:t>https://api.water.noaa.gov/nwps/v1/gauges/</a:t>
            </a:r>
            <a:r>
              <a:rPr lang="en-US" sz="1600"/>
              <a:t>;</a:t>
            </a:r>
          </a:p>
          <a:p>
            <a:r>
              <a:rPr lang="en-US" sz="1600"/>
              <a:t>	$param = $_REQUEST["param"];</a:t>
            </a:r>
          </a:p>
          <a:p>
            <a:r>
              <a:rPr lang="en-US" sz="1600"/>
              <a:t>	$gid = $param[0];</a:t>
            </a:r>
          </a:p>
          <a:p>
            <a:r>
              <a:rPr lang="en-US" sz="1600"/>
              <a:t>	$json = file_get_contents($base_url.$gid);</a:t>
            </a:r>
          </a:p>
          <a:p>
            <a:r>
              <a:rPr lang="en-US" sz="1600"/>
              <a:t>	/* implementation */</a:t>
            </a:r>
          </a:p>
          <a:p>
            <a:r>
              <a:rPr lang="en-US" sz="1600"/>
              <a:t>         $jout = json_encode($out);</a:t>
            </a:r>
          </a:p>
          <a:p>
            <a:r>
              <a:rPr lang="en-US" sz="1600"/>
              <a:t>	header('Content-Type: application/json; charset=utf-8');</a:t>
            </a:r>
          </a:p>
          <a:p>
            <a:r>
              <a:rPr lang="en-US" sz="1600"/>
              <a:t>	echo($jout);</a:t>
            </a:r>
          </a:p>
          <a:p>
            <a:r>
              <a:rPr lang="en-US" sz="1600"/>
              <a:t>    break;</a:t>
            </a:r>
          </a:p>
          <a:p>
            <a:r>
              <a:rPr lang="en-US" sz="1600"/>
              <a:t>    default:</a:t>
            </a:r>
          </a:p>
          <a:p>
            <a:r>
              <a:rPr lang="en-US" sz="1600"/>
              <a:t>    die();</a:t>
            </a:r>
          </a:p>
          <a:p>
            <a:r>
              <a:rPr lang="en-US" sz="1600"/>
              <a:t>}</a:t>
            </a:r>
          </a:p>
          <a:p>
            <a:r>
              <a:rPr lang="en-US" sz="160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78790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4B5AD-F7B5-25A5-ABAA-CDA03541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National Water Prediction Service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C598A-824C-0364-E3D6-92F7359D9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Documentation: </a:t>
            </a:r>
            <a:r>
              <a:rPr lang="en-US">
                <a:hlinkClick r:id="rId2"/>
              </a:rPr>
              <a:t>https://api.water.noaa.gov/nwps/v1/docs/</a:t>
            </a:r>
            <a:endParaRPr lang="en-US"/>
          </a:p>
          <a:p>
            <a:r>
              <a:rPr lang="en-US">
                <a:solidFill>
                  <a:srgbClr val="0070C0"/>
                </a:solidFill>
              </a:rPr>
              <a:t>​/nwps​/v1​/gauges​/{identifier} </a:t>
            </a:r>
            <a:r>
              <a:rPr lang="en-US"/>
              <a:t>Gets a gauge and it's metadata.</a:t>
            </a:r>
          </a:p>
          <a:p>
            <a:pPr lvl="1"/>
            <a:r>
              <a:rPr lang="en-US"/>
              <a:t>To get current level + other information</a:t>
            </a:r>
          </a:p>
          <a:p>
            <a:r>
              <a:rPr lang="en-US"/>
              <a:t>​</a:t>
            </a:r>
            <a:r>
              <a:rPr lang="en-US">
                <a:solidFill>
                  <a:srgbClr val="0070C0"/>
                </a:solidFill>
              </a:rPr>
              <a:t>/nwps​/v1​/gauges​/{identifier}​/stageflow​/observed </a:t>
            </a:r>
            <a:r>
              <a:rPr lang="en-US"/>
              <a:t>Gets observed or forecast stage/flow product data for a gauge.</a:t>
            </a:r>
          </a:p>
          <a:p>
            <a:pPr lvl="1"/>
            <a:r>
              <a:rPr lang="en-US"/>
              <a:t>To get past values, to calculate the trend</a:t>
            </a:r>
          </a:p>
        </p:txBody>
      </p:sp>
    </p:spTree>
    <p:extLst>
      <p:ext uri="{BB962C8B-B14F-4D97-AF65-F5344CB8AC3E}">
        <p14:creationId xmlns:p14="http://schemas.microsoft.com/office/powerpoint/2010/main" val="2501427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6EA2F-1418-EAAE-C9C3-895C49D1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River Gauges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FC6B9-53B8-1D00-56EF-979DF3DCB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311" y="655702"/>
            <a:ext cx="6281873" cy="5248622"/>
          </a:xfrm>
        </p:spPr>
        <p:txBody>
          <a:bodyPr/>
          <a:lstStyle/>
          <a:p>
            <a:r>
              <a:rPr lang="en-US"/>
              <a:t>List View</a:t>
            </a:r>
          </a:p>
          <a:p>
            <a:endParaRPr lang="en-US"/>
          </a:p>
          <a:p>
            <a:r>
              <a:rPr lang="en-US"/>
              <a:t>Retrieve values once every 10 seconds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Function to capture gids from each row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A28543-FA9C-BA21-A7B5-8BA0A6CA95EB}"/>
              </a:ext>
            </a:extLst>
          </p:cNvPr>
          <p:cNvSpPr txBox="1"/>
          <p:nvPr/>
        </p:nvSpPr>
        <p:spPr>
          <a:xfrm>
            <a:off x="5147370" y="1755978"/>
            <a:ext cx="683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&lt;script type="text/javascript" boardresource="webhook.js"&gt;&lt;/script&gt;</a:t>
            </a:r>
          </a:p>
          <a:p>
            <a:endParaRPr lang="en-US" sz="1400"/>
          </a:p>
          <a:p>
            <a:endParaRPr lang="en-US" sz="1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F52314-F99A-F6F8-8F3A-D71F7BE2C42F}"/>
              </a:ext>
            </a:extLst>
          </p:cNvPr>
          <p:cNvSpPr txBox="1"/>
          <p:nvPr/>
        </p:nvSpPr>
        <p:spPr>
          <a:xfrm>
            <a:off x="6410632" y="2608682"/>
            <a:ext cx="40213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 setInterval(function(){</a:t>
            </a:r>
          </a:p>
          <a:p>
            <a:r>
              <a:rPr lang="en-US" sz="1600"/>
              <a:t>                getNOAAdata();</a:t>
            </a:r>
          </a:p>
          <a:p>
            <a:r>
              <a:rPr lang="en-US" sz="1600"/>
              <a:t>            }, 10000);  </a:t>
            </a:r>
          </a:p>
          <a:p>
            <a:r>
              <a:rPr lang="en-US" sz="160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7EC65F-8631-5C70-5E43-D68F450CA0EC}"/>
              </a:ext>
            </a:extLst>
          </p:cNvPr>
          <p:cNvSpPr txBox="1"/>
          <p:nvPr/>
        </p:nvSpPr>
        <p:spPr>
          <a:xfrm>
            <a:off x="6177207" y="4148781"/>
            <a:ext cx="4778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function getNOAAdata() {</a:t>
            </a:r>
          </a:p>
          <a:p>
            <a:r>
              <a:rPr lang="en-US" sz="1600"/>
              <a:t>   $.each($('.gids'), function (index, val) {</a:t>
            </a:r>
          </a:p>
          <a:p>
            <a:r>
              <a:rPr lang="en-US" sz="1600"/>
              <a:t>	getDataAPI(val.innerText);</a:t>
            </a:r>
          </a:p>
          <a:p>
            <a:r>
              <a:rPr lang="en-US" sz="1600"/>
              <a:t>    });</a:t>
            </a:r>
          </a:p>
          <a:p>
            <a:r>
              <a:rPr lang="en-US" sz="160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05212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5CAE-AF27-CDC5-3FC6-528BC573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River Gauges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9C901-B57D-8052-3CC4-DFCC791E4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/>
              <a:t>Get information from API and display it</a:t>
            </a:r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A94C92-04E7-CA3B-E9DB-9F3FD1E3CB25}"/>
              </a:ext>
            </a:extLst>
          </p:cNvPr>
          <p:cNvSpPr txBox="1"/>
          <p:nvPr/>
        </p:nvSpPr>
        <p:spPr>
          <a:xfrm>
            <a:off x="5118447" y="1331377"/>
            <a:ext cx="637740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function getDataAPI(gid) {</a:t>
            </a:r>
          </a:p>
          <a:p>
            <a:r>
              <a:rPr lang="en-US" sz="1400"/>
              <a:t>      var arr =[gid];</a:t>
            </a:r>
          </a:p>
          <a:p>
            <a:r>
              <a:rPr lang="en-US" sz="1400"/>
              <a:t>      $.when(webhook.getData(1, arr).done(function(o) {      </a:t>
            </a:r>
          </a:p>
          <a:p>
            <a:r>
              <a:rPr lang="en-US" sz="1400"/>
              <a:t>      /* o is a JSON object */</a:t>
            </a:r>
          </a:p>
          <a:p>
            <a:r>
              <a:rPr lang="en-US" sz="1400"/>
              <a:t>      var currentLevel = o.currentLevel;</a:t>
            </a:r>
          </a:p>
          <a:p>
            <a:r>
              <a:rPr lang="en-US" sz="1400"/>
              <a:t>      var floodLevel = o.floodLevel;  </a:t>
            </a:r>
          </a:p>
          <a:p>
            <a:r>
              <a:rPr lang="en-US" sz="1400"/>
              <a:t>      var actionLevel = o.actionLevel;</a:t>
            </a:r>
          </a:p>
          <a:p>
            <a:r>
              <a:rPr lang="en-US" sz="1400"/>
              <a:t>      var moderateLevel = o.moderateLevel;</a:t>
            </a:r>
          </a:p>
          <a:p>
            <a:r>
              <a:rPr lang="en-US" sz="1400"/>
              <a:t>      var majorLevel = o.majorLevel;</a:t>
            </a:r>
          </a:p>
          <a:p>
            <a:r>
              <a:rPr lang="en-US" sz="1400"/>
              <a:t>      var previousLevel = o.previousLevel;  </a:t>
            </a:r>
          </a:p>
          <a:p>
            <a:endParaRPr lang="en-US" sz="1400"/>
          </a:p>
          <a:p>
            <a:r>
              <a:rPr lang="en-US" sz="1400"/>
              <a:t>/* populate list view’s table with values, colors etc. */</a:t>
            </a:r>
          </a:p>
          <a:p>
            <a:r>
              <a:rPr lang="en-US" sz="1400"/>
              <a:t>     $("#" + gid).html(currentLevel + "' ");</a:t>
            </a:r>
          </a:p>
          <a:p>
            <a:endParaRPr lang="en-US" sz="1400"/>
          </a:p>
          <a:p>
            <a:r>
              <a:rPr lang="en-US" sz="1400"/>
              <a:t>// optional: add a chart</a:t>
            </a:r>
          </a:p>
          <a:p>
            <a:r>
              <a:rPr lang="en-US" sz="1400"/>
              <a:t>    $("#G"+gid).attr('src’, 'https://water.weather.gov/resources/hydrographs/’ + gid + '_hg.png '); </a:t>
            </a:r>
          </a:p>
          <a:p>
            <a:r>
              <a:rPr lang="en-US" sz="1400"/>
              <a:t>}</a:t>
            </a:r>
          </a:p>
          <a:p>
            <a:r>
              <a:rPr lang="en-US" sz="1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18408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{44129915-793A-4866-BEB8-FB905EF9176C}tf16401371</Template>
  <TotalTime>404</TotalTime>
  <Words>1086</Words>
  <Application>Microsoft Office PowerPoint</Application>
  <PresentationFormat>Widescreen</PresentationFormat>
  <Paragraphs>169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 Light</vt:lpstr>
      <vt:lpstr>Rockwell</vt:lpstr>
      <vt:lpstr>Wingdings</vt:lpstr>
      <vt:lpstr>Atlas</vt:lpstr>
      <vt:lpstr>Navigating Flood Risks: Putting River Gauge Data from the National Water Prediction Service to Use</vt:lpstr>
      <vt:lpstr>API Access from WebEOC Boards</vt:lpstr>
      <vt:lpstr>A Simple Webhook Approach</vt:lpstr>
      <vt:lpstr>A Simple Webhook Approach</vt:lpstr>
      <vt:lpstr>A Simple Webhook Approach</vt:lpstr>
      <vt:lpstr>A Simple Webhook Approach</vt:lpstr>
      <vt:lpstr>National Water Prediction Service API</vt:lpstr>
      <vt:lpstr>River Gauges Board</vt:lpstr>
      <vt:lpstr>River Gauges Board</vt:lpstr>
      <vt:lpstr>River Gauges Board</vt:lpstr>
      <vt:lpstr>River Gauges Board</vt:lpstr>
      <vt:lpstr>Conclusions</vt:lpstr>
      <vt:lpstr>Board Demo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Ciprian Sufitchi</dc:creator>
  <cp:lastModifiedBy>Ciprian Sufitchi</cp:lastModifiedBy>
  <cp:revision>8</cp:revision>
  <dcterms:created xsi:type="dcterms:W3CDTF">2024-10-22T16:58:52Z</dcterms:created>
  <dcterms:modified xsi:type="dcterms:W3CDTF">2025-01-04T08:29:59Z</dcterms:modified>
</cp:coreProperties>
</file>